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2633028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111140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389568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5DFEEA-5642-418F-A097-BADBA0CD644B}"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94355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5DFEEA-5642-418F-A097-BADBA0CD644B}" type="datetimeFigureOut">
              <a:rPr lang="ru-RU" smtClean="0"/>
              <a:t>22.08.2025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4020291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5DFEEA-5642-418F-A097-BADBA0CD644B}" type="datetimeFigureOut">
              <a:rPr lang="ru-RU" smtClean="0"/>
              <a:t>22.08.2025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1218113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5DFEEA-5642-418F-A097-BADBA0CD644B}" type="datetimeFigureOut">
              <a:rPr lang="ru-RU" smtClean="0"/>
              <a:t>22.08.2025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612817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5DFEEA-5642-418F-A097-BADBA0CD644B}"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3195370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5DFEEA-5642-418F-A097-BADBA0CD644B}"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41672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3078601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5A21A8-09C0-4DC1-B626-115BC9A2F4D5}" type="slidenum">
              <a:rPr lang="ru-RU" smtClean="0"/>
              <a:t>‹#›</a:t>
            </a:fld>
            <a:endParaRPr lang="ru-RU"/>
          </a:p>
        </p:txBody>
      </p:sp>
    </p:spTree>
    <p:extLst>
      <p:ext uri="{BB962C8B-B14F-4D97-AF65-F5344CB8AC3E}">
        <p14:creationId xmlns:p14="http://schemas.microsoft.com/office/powerpoint/2010/main" val="365355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DFEEA-5642-418F-A097-BADBA0CD644B}" type="datetimeFigureOut">
              <a:rPr lang="ru-RU" smtClean="0"/>
              <a:t>22.08.2025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A21A8-09C0-4DC1-B626-115BC9A2F4D5}" type="slidenum">
              <a:rPr lang="ru-RU" smtClean="0"/>
              <a:t>‹#›</a:t>
            </a:fld>
            <a:endParaRPr lang="ru-RU"/>
          </a:p>
        </p:txBody>
      </p:sp>
    </p:spTree>
    <p:extLst>
      <p:ext uri="{BB962C8B-B14F-4D97-AF65-F5344CB8AC3E}">
        <p14:creationId xmlns:p14="http://schemas.microsoft.com/office/powerpoint/2010/main" val="282996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8176847" y="4398963"/>
            <a:ext cx="3602649" cy="2256814"/>
          </a:xfrm>
          <a:prstGeom prst="rect">
            <a:avLst/>
          </a:prstGeom>
        </p:spPr>
      </p:pic>
      <p:sp>
        <p:nvSpPr>
          <p:cNvPr id="3" name="Подзаголовок 2"/>
          <p:cNvSpPr>
            <a:spLocks noGrp="1"/>
          </p:cNvSpPr>
          <p:nvPr>
            <p:ph type="subTitle" idx="1"/>
          </p:nvPr>
        </p:nvSpPr>
        <p:spPr>
          <a:xfrm>
            <a:off x="1312985" y="3021745"/>
            <a:ext cx="9144000" cy="1655762"/>
          </a:xfrm>
        </p:spPr>
        <p:txBody>
          <a:bodyPr/>
          <a:lstStyle/>
          <a:p>
            <a:r>
              <a:rPr lang="kk-KZ" b="1" dirty="0"/>
              <a:t>Еңбекті қорғаудың құқықтық және ұйымдастырушылық мәселелері. ЕҚ саласындағы ҚР Ұлттық саясаты. ЕҚ бойынша негізгі заңнамалық актілер және нормативтік құжаттар</a:t>
            </a:r>
            <a:endParaRPr lang="ru-RU" dirty="0"/>
          </a:p>
        </p:txBody>
      </p:sp>
      <p:pic>
        <p:nvPicPr>
          <p:cNvPr id="5" name="Рисунок 4"/>
          <p:cNvPicPr>
            <a:picLocks noChangeAspect="1"/>
          </p:cNvPicPr>
          <p:nvPr/>
        </p:nvPicPr>
        <p:blipFill>
          <a:blip r:embed="rId3"/>
          <a:stretch>
            <a:fillRect/>
          </a:stretch>
        </p:blipFill>
        <p:spPr>
          <a:xfrm>
            <a:off x="290146" y="117109"/>
            <a:ext cx="4149970" cy="2795954"/>
          </a:xfrm>
          <a:prstGeom prst="rect">
            <a:avLst/>
          </a:prstGeom>
        </p:spPr>
      </p:pic>
    </p:spTree>
    <p:extLst>
      <p:ext uri="{BB962C8B-B14F-4D97-AF65-F5344CB8AC3E}">
        <p14:creationId xmlns:p14="http://schemas.microsoft.com/office/powerpoint/2010/main" val="3210798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5108" y="624254"/>
            <a:ext cx="10515600" cy="5086717"/>
          </a:xfrm>
        </p:spPr>
        <p:txBody>
          <a:bodyPr>
            <a:normAutofit/>
          </a:bodyPr>
          <a:lstStyle/>
          <a:p>
            <a:pPr algn="just"/>
            <a:r>
              <a:rPr lang="kk-KZ" dirty="0"/>
              <a:t>Қазақстан Республикасының еңбекті қорғау туралы заңдары Қазақстан Республикасының Конституциясына негізделеді және Қазақстан Республикасының Еңбек Кодексі, басқа да нормативтік құқықтық актілерден тұрады. Еңбек қорғау жөніндегі заңдық және нормативтік актілері Қазақстан Республикасының Конституциясының 24 бабына сәйкес, еңбек құқығымен тығыз байланысты болып табылады: 1. Әркімнің еңбек ету бостандығына, қызмет пен кәсіп түрін еркін таңдауына құқығы бар. Еріксіз еңбекке соттың үкімі бойынша не төтенше жағдайда немесе соғыс жағдайында ғана жол беріледі. 2. Әркімнің қауіпсіздік пен тазалық талаптарына сай еңбек ету жағдайына, еңбегі үшін нендей бір кемсітусіз сыйақы алуына, сондай ақ жұмыссыздықтан әлеуметтік қорғалуға құқығы бар.</a:t>
            </a:r>
            <a:endParaRPr lang="ru-RU" dirty="0"/>
          </a:p>
        </p:txBody>
      </p:sp>
    </p:spTree>
    <p:extLst>
      <p:ext uri="{BB962C8B-B14F-4D97-AF65-F5344CB8AC3E}">
        <p14:creationId xmlns:p14="http://schemas.microsoft.com/office/powerpoint/2010/main" val="3900309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2692" y="876056"/>
            <a:ext cx="10515600" cy="4351338"/>
          </a:xfrm>
        </p:spPr>
        <p:txBody>
          <a:bodyPr>
            <a:normAutofit fontScale="85000" lnSpcReduction="10000"/>
          </a:bodyPr>
          <a:lstStyle/>
          <a:p>
            <a:pPr algn="just" fontAlgn="base"/>
            <a:r>
              <a:rPr lang="ru-RU" dirty="0" err="1"/>
              <a:t>Қазақстан</a:t>
            </a:r>
            <a:r>
              <a:rPr lang="ru-RU" dirty="0"/>
              <a:t> </a:t>
            </a:r>
            <a:r>
              <a:rPr lang="ru-RU" dirty="0" err="1"/>
              <a:t>Республикасының</a:t>
            </a:r>
            <a:r>
              <a:rPr lang="ru-RU" dirty="0"/>
              <a:t> </a:t>
            </a:r>
            <a:r>
              <a:rPr lang="ru-RU" dirty="0" err="1"/>
              <a:t>Еңбек</a:t>
            </a:r>
            <a:r>
              <a:rPr lang="ru-RU" dirty="0"/>
              <a:t> </a:t>
            </a:r>
            <a:r>
              <a:rPr lang="ru-RU" dirty="0" err="1" smtClean="0"/>
              <a:t>Кодексі</a:t>
            </a:r>
            <a:r>
              <a:rPr lang="ru-RU" dirty="0" smtClean="0"/>
              <a:t> </a:t>
            </a:r>
            <a:r>
              <a:rPr lang="ru-RU" dirty="0" err="1" smtClean="0"/>
              <a:t>Қазақстан</a:t>
            </a:r>
            <a:r>
              <a:rPr lang="ru-RU" dirty="0" smtClean="0"/>
              <a:t> </a:t>
            </a:r>
            <a:r>
              <a:rPr lang="ru-RU" dirty="0" err="1"/>
              <a:t>Республикасының</a:t>
            </a:r>
            <a:r>
              <a:rPr lang="ru-RU" dirty="0"/>
              <a:t> </a:t>
            </a:r>
            <a:r>
              <a:rPr lang="ru-RU" dirty="0" err="1"/>
              <a:t>Кодексі</a:t>
            </a:r>
            <a:r>
              <a:rPr lang="ru-RU" dirty="0"/>
              <a:t> 2015 </a:t>
            </a:r>
            <a:r>
              <a:rPr lang="ru-RU" dirty="0" err="1"/>
              <a:t>жылғы</a:t>
            </a:r>
            <a:r>
              <a:rPr lang="ru-RU" dirty="0"/>
              <a:t> 23 </a:t>
            </a:r>
            <a:r>
              <a:rPr lang="ru-RU" dirty="0" err="1"/>
              <a:t>қарашадағы</a:t>
            </a:r>
            <a:r>
              <a:rPr lang="ru-RU" dirty="0"/>
              <a:t> № 414-</a:t>
            </a:r>
            <a:r>
              <a:rPr lang="en-US" dirty="0"/>
              <a:t>V </a:t>
            </a:r>
            <a:r>
              <a:rPr lang="ru-RU" dirty="0"/>
              <a:t>ҚРЗ</a:t>
            </a:r>
            <a:r>
              <a:rPr lang="ru-RU" dirty="0" smtClean="0"/>
              <a:t>. (</a:t>
            </a:r>
            <a:r>
              <a:rPr lang="en-US" dirty="0" smtClean="0"/>
              <a:t>01.07.2021 № 61-VII </a:t>
            </a:r>
            <a:r>
              <a:rPr lang="ru-RU" dirty="0" smtClean="0"/>
              <a:t> </a:t>
            </a:r>
            <a:r>
              <a:rPr lang="ru-RU" dirty="0" err="1" smtClean="0"/>
              <a:t>соңғы</a:t>
            </a:r>
            <a:r>
              <a:rPr lang="ru-RU" dirty="0" smtClean="0"/>
              <a:t> </a:t>
            </a:r>
            <a:r>
              <a:rPr lang="ru-RU" dirty="0" err="1" smtClean="0"/>
              <a:t>өзгерістермен</a:t>
            </a:r>
            <a:r>
              <a:rPr lang="ru-RU" dirty="0" smtClean="0"/>
              <a:t>).</a:t>
            </a:r>
          </a:p>
          <a:p>
            <a:pPr algn="just" fontAlgn="base"/>
            <a:r>
              <a:rPr lang="kk-KZ" dirty="0"/>
              <a:t>Қазақстан Республикасының өзгертулермен толықтырылған 23.11.2015 жылғы Еңбек Кодексі бойынша еңбекті қорғау саласындағы нормативтер қызметкерлердің еңбек қызметі процесінде олардың денсаулығы мен өмірін сақтауға бағытталған ұйымдық, техникалық, технологиялық, санитарлық-гигиеналық, биологиялық, физикалық және өзге де нормаларды, ережелерді, рәсімдер мен өлшемдерді белгілейді. Еңбекті қорғау саласындағы салалық нормативтерді әзірлеу мен бекітуді тиісті уәкілеті мемлекеттік органдар Қазақстан Республикасының Үкіметі белгіленген тәртіппен жүзеге асырады. Ал жұмыс беруші еңбек қауіпсіздігі мен еңбекті қорғау жөніндегі нұсқаулықтарды әзірлеу мен бекітуді еңбек жөніндегі уәкілетті мемлекеттік орган бекіткен тәртіппен жүзеге асырады.</a:t>
            </a:r>
            <a:endParaRPr lang="ru-RU" dirty="0"/>
          </a:p>
          <a:p>
            <a:endParaRPr lang="ru-RU" dirty="0"/>
          </a:p>
        </p:txBody>
      </p:sp>
    </p:spTree>
    <p:extLst>
      <p:ext uri="{BB962C8B-B14F-4D97-AF65-F5344CB8AC3E}">
        <p14:creationId xmlns:p14="http://schemas.microsoft.com/office/powerpoint/2010/main" val="1023485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49569"/>
            <a:ext cx="10515600" cy="5227394"/>
          </a:xfrm>
        </p:spPr>
        <p:txBody>
          <a:bodyPr>
            <a:normAutofit lnSpcReduction="10000"/>
          </a:bodyPr>
          <a:lstStyle/>
          <a:p>
            <a:pPr algn="just"/>
            <a:r>
              <a:rPr lang="kk-KZ" dirty="0"/>
              <a:t>Еңбекті қорғау заңдары келесі негізгі принциптерден тұрады: 1) өндірістік қызмет нәтижелеріне қатысты алғанда қызметкердің өмірі мен денсаулығының басымдығы; 2) қызметкердің өмірі мен денсаулығына өндірістік факторлардың зиянды әсерінің қайтымсыз салдарына жол бермеу; 3) қызметкерлердің еңбек қауіпсздігі және еңбекті қорғау талаптарына сай келетін еңбек жағдайларына құқықтарын қорғауға мемлекеттің кепілдік беруі; 4) нормативтік құқықтық актілерді әзірлеу және қабылдау арқылы еңбек қауіпсіздігі және еңбекті қорғау саласында біріңғай талаптарды белгілеу; 5) еңбек қауіпсіздігі және еңбекті қорғау мәселелерін мемлекеттік реттеу; 6) уәкілетті орган, оның аумақтық бөлімшелер мен қызметкерлер өкілдері арасында еңбек қауіпсіздігі және еңбекті қорғау саласындағы келісілген іс-қимылдарды қамтамасыз ету;</a:t>
            </a:r>
            <a:endParaRPr lang="ru-RU" dirty="0"/>
          </a:p>
        </p:txBody>
      </p:sp>
    </p:spTree>
    <p:extLst>
      <p:ext uri="{BB962C8B-B14F-4D97-AF65-F5344CB8AC3E}">
        <p14:creationId xmlns:p14="http://schemas.microsoft.com/office/powerpoint/2010/main" val="295952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49569"/>
            <a:ext cx="10515600" cy="5227394"/>
          </a:xfrm>
        </p:spPr>
        <p:txBody>
          <a:bodyPr>
            <a:normAutofit fontScale="92500" lnSpcReduction="20000"/>
          </a:bodyPr>
          <a:lstStyle/>
          <a:p>
            <a:pPr algn="just"/>
            <a:r>
              <a:rPr lang="kk-KZ" dirty="0"/>
              <a:t>7) еңбек қауіпсіздігінің және еңбекті қорғаудың жай-күйі туралы ақпараттың жариялылығы, толымдылығы және дұрыстығы; 8) мемлекеттік бағдарламаларды қаржыландыруға нормативтік қүқықтық актілерді әзірлеуге, еңбек қаупсіздігі және еңбекті қорғау саласында ғылыми жұмыстар мен зерттеулер жүргізуге мемлекеттің қатысуы; 9) қызметкерелер өкілдерінің еңбек қауіпсіздігі және еңбекті қорғау жөніндегі мемлекеттік бағдарламаларды қалыптастыруға, еңбек қаупсіздігі және еңбекті қорғау нормаларынан тұратын нормативтік-құқықтық актілерді әзірлеуге, сондай-ақ еңбек қауіпсіздігі және еңбекті қорғау туралы Қазақстан Республикасы заңдарының сақталуын бақылауды жүзеге асыруға қатысуы. Қауiптілігі жоғары өндiрiстiк жабдықтармен байланысты жұмыстармен айналысатын қызметкерлер ауысым алдындағы медициналық куәландырудан өтуге тиiс. Зиянды жұмыс жағдайында қызметкердi зиянды және қауiптi өндiрiстiк факторлардың әсерiнен қорғауға арналған жеке құралдар; киiм, аяқ киiм, бас киiм, қолғап, сабын, арнаулы тамақпен қамтамасыздандыру қажет. Қысқартылған жұмыс уақыты, қосымша демалыс күндер берілу қажет.</a:t>
            </a:r>
            <a:endParaRPr lang="ru-RU" dirty="0"/>
          </a:p>
        </p:txBody>
      </p:sp>
    </p:spTree>
    <p:extLst>
      <p:ext uri="{BB962C8B-B14F-4D97-AF65-F5344CB8AC3E}">
        <p14:creationId xmlns:p14="http://schemas.microsoft.com/office/powerpoint/2010/main" val="135191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65992"/>
            <a:ext cx="10515600" cy="5710971"/>
          </a:xfrm>
        </p:spPr>
        <p:txBody>
          <a:bodyPr>
            <a:normAutofit fontScale="92500" lnSpcReduction="10000"/>
          </a:bodyPr>
          <a:lstStyle/>
          <a:p>
            <a:pPr algn="just"/>
            <a:r>
              <a:rPr lang="kk-KZ" dirty="0"/>
              <a:t>Ұжымдардың, өндірістердің әкімшіліктері жұмыс орнында керекті техникалық жабдықтарымен және олардың еңбек қауіпсіздігіне сай жұмыс жағдайын қамтамасыздандыру қажет. Қауiптi және зиянды өндiрiстiк факторларды қоса алғанда, жеке еңбек шартында жұмыс орнының шынайы сипаттамасы, Қазақстан Республикасының еңбек қауiпсiздігі және еңбектi қорғау туралы заңдарында және ұжымдық шартта көзделген осындай жағдайларда жұмыс iстегенi үшiн берiлетін жеңiлдiктер мен өтемақылар көрсетiлген. Еңбек жағдайлары зиянды және қауіпті жұмыстарға қабылдау кезiнде жұмыс беруші қызметкердi кәсiби аурудың туындау мүмкiндігі туралы ескертуге мiндеттi. Жұмыс беруші жыл сайын еңбек қауiпсіздігіне және еңбекті қорғауға қажетті қаражат бөледi. Қаражат көлемi жеке немесе ұжымдық шарттарда белгіленедi. Қызметкерлер еңбек қауiпсiздігi және еңбектi қорғау жөнiндегi нормалардың, epeжeлер мен нұсқаулықтардың талаптарын, сондай-ақ жұмыс берушінің өндірісте жұмысты қауіпсіз жүргізу жөніндегі талаптарын сақтауға және арнаулы киімді, жеке және ұжымдық қорғану құралдарын өз мақсатында пайдалану қажет.</a:t>
            </a:r>
            <a:endParaRPr lang="ru-RU" dirty="0"/>
          </a:p>
        </p:txBody>
      </p:sp>
    </p:spTree>
    <p:extLst>
      <p:ext uri="{BB962C8B-B14F-4D97-AF65-F5344CB8AC3E}">
        <p14:creationId xmlns:p14="http://schemas.microsoft.com/office/powerpoint/2010/main" val="104596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14400"/>
            <a:ext cx="10515600" cy="5262563"/>
          </a:xfrm>
        </p:spPr>
        <p:txBody>
          <a:bodyPr>
            <a:normAutofit lnSpcReduction="10000"/>
          </a:bodyPr>
          <a:lstStyle/>
          <a:p>
            <a:pPr algn="just"/>
            <a:r>
              <a:rPr lang="kk-KZ" dirty="0"/>
              <a:t>Еңбекті қорғау жөніндегі нормативті актілерге төмендегілер кіреді: - Еңбек қауіпсіздігі стандарттары жүйесінің стандартты (ЕҚСЖ), Мемлекеттік стандарттар (МЕСТ) – стандарттау, метрология және сертификаттау бойынша ТМД мемлекетаралық Кеңесінің; аймақтық стандарттар (ССТ); министрлікпен орындаушы биліктің басқада орталық органдарының; қоғамдық стандарттар; - Қазақстан Республикасының Денсаулық сақтау министрлігінің Бас санитарлық эпидемиологиялық басқаруымен келісілген, санитарлық ереже-лер, нормалар, гигиеналар нормативтер эргономикалық, физиологиялық және басқа да талаптар. - Атқарушы биліктің орталық органымен келісілген және Қазақстан Республикасының Еңбек министрлігі Еңбек қорғау департаментімен келісім бойынша бақылаушы органы және сәйкесті қадағалаумен аймақтық ұсынымдағы еңбек қорғау бойынша нұсқамалар мен ережелер.</a:t>
            </a:r>
            <a:endParaRPr lang="ru-RU" dirty="0"/>
          </a:p>
        </p:txBody>
      </p:sp>
    </p:spTree>
    <p:extLst>
      <p:ext uri="{BB962C8B-B14F-4D97-AF65-F5344CB8AC3E}">
        <p14:creationId xmlns:p14="http://schemas.microsoft.com/office/powerpoint/2010/main" val="41120432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724</Words>
  <Application>Microsoft Office PowerPoint</Application>
  <PresentationFormat>Широкоэкранный</PresentationFormat>
  <Paragraphs>8</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Альмира Букунова</dc:creator>
  <cp:lastModifiedBy>Альмира Букунова</cp:lastModifiedBy>
  <cp:revision>2</cp:revision>
  <dcterms:created xsi:type="dcterms:W3CDTF">2025-08-22T09:21:48Z</dcterms:created>
  <dcterms:modified xsi:type="dcterms:W3CDTF">2025-08-22T09:39:32Z</dcterms:modified>
</cp:coreProperties>
</file>